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eague Spartan" panose="020B0604020202020204" charset="-18"/>
      <p:regular r:id="rId20"/>
    </p:embeddedFont>
    <p:embeddedFont>
      <p:font typeface="Canva Sans Italic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Canva San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1.sv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8" t="-17810" r="-46691" b="-575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84373" y="2568627"/>
            <a:ext cx="8646636" cy="4206719"/>
          </a:xfrm>
          <a:custGeom>
            <a:avLst/>
            <a:gdLst/>
            <a:ahLst/>
            <a:cxnLst/>
            <a:rect l="l" t="t" r="r" b="b"/>
            <a:pathLst>
              <a:path w="8646636" h="4206719">
                <a:moveTo>
                  <a:pt x="0" y="0"/>
                </a:moveTo>
                <a:lnTo>
                  <a:pt x="8646635" y="0"/>
                </a:lnTo>
                <a:lnTo>
                  <a:pt x="8646635" y="4206719"/>
                </a:lnTo>
                <a:lnTo>
                  <a:pt x="0" y="420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10" r="-20981" b="-5472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12690"/>
            <a:ext cx="8564496" cy="1558262"/>
          </a:xfrm>
          <a:custGeom>
            <a:avLst/>
            <a:gdLst/>
            <a:ahLst/>
            <a:cxnLst/>
            <a:rect l="l" t="t" r="r" b="b"/>
            <a:pathLst>
              <a:path w="8564496" h="1558262">
                <a:moveTo>
                  <a:pt x="0" y="0"/>
                </a:moveTo>
                <a:lnTo>
                  <a:pt x="8564496" y="0"/>
                </a:lnTo>
                <a:lnTo>
                  <a:pt x="8564496" y="1558263"/>
                </a:lnTo>
                <a:lnTo>
                  <a:pt x="0" y="1558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27390" y="3786649"/>
            <a:ext cx="4465474" cy="5936042"/>
            <a:chOff x="0" y="0"/>
            <a:chExt cx="1176092" cy="156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6092" cy="1563402"/>
            </a:xfrm>
            <a:custGeom>
              <a:avLst/>
              <a:gdLst/>
              <a:ahLst/>
              <a:cxnLst/>
              <a:rect l="l" t="t" r="r" b="b"/>
              <a:pathLst>
                <a:path w="1176092" h="1563402">
                  <a:moveTo>
                    <a:pt x="43343" y="0"/>
                  </a:moveTo>
                  <a:lnTo>
                    <a:pt x="1132749" y="0"/>
                  </a:lnTo>
                  <a:cubicBezTo>
                    <a:pt x="1156687" y="0"/>
                    <a:pt x="1176092" y="19405"/>
                    <a:pt x="1176092" y="43343"/>
                  </a:cubicBezTo>
                  <a:lnTo>
                    <a:pt x="1176092" y="1520059"/>
                  </a:lnTo>
                  <a:cubicBezTo>
                    <a:pt x="1176092" y="1531554"/>
                    <a:pt x="1171525" y="1542579"/>
                    <a:pt x="1163397" y="1550707"/>
                  </a:cubicBezTo>
                  <a:cubicBezTo>
                    <a:pt x="1155269" y="1558836"/>
                    <a:pt x="1144244" y="1563402"/>
                    <a:pt x="1132749" y="1563402"/>
                  </a:cubicBezTo>
                  <a:lnTo>
                    <a:pt x="43343" y="1563402"/>
                  </a:lnTo>
                  <a:cubicBezTo>
                    <a:pt x="31848" y="1563402"/>
                    <a:pt x="20823" y="1558836"/>
                    <a:pt x="12695" y="1550707"/>
                  </a:cubicBezTo>
                  <a:cubicBezTo>
                    <a:pt x="4567" y="1542579"/>
                    <a:pt x="0" y="1531554"/>
                    <a:pt x="0" y="1520059"/>
                  </a:cubicBezTo>
                  <a:lnTo>
                    <a:pt x="0" y="43343"/>
                  </a:lnTo>
                  <a:cubicBezTo>
                    <a:pt x="0" y="19405"/>
                    <a:pt x="19405" y="0"/>
                    <a:pt x="43343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6092" cy="160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26372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6" name="Freeform 6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59" t="-49267" r="-24434" b="-673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21628" y="4272281"/>
            <a:ext cx="3676999" cy="4964777"/>
          </a:xfrm>
          <a:custGeom>
            <a:avLst/>
            <a:gdLst/>
            <a:ahLst/>
            <a:cxnLst/>
            <a:rect l="l" t="t" r="r" b="b"/>
            <a:pathLst>
              <a:path w="3676999" h="4964777">
                <a:moveTo>
                  <a:pt x="0" y="0"/>
                </a:moveTo>
                <a:lnTo>
                  <a:pt x="3676999" y="0"/>
                </a:lnTo>
                <a:lnTo>
                  <a:pt x="3676999" y="4964777"/>
                </a:lnTo>
                <a:lnTo>
                  <a:pt x="0" y="4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380" b="-2538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477" y="1983307"/>
            <a:ext cx="1805104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Zaprojektowanie i wydrukowanie prototypu klinostatu - urządzenia wykorzystujące rotację do niwelowania wpływu siły grawitacji na wzrost roślin.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130081" y="3786649"/>
            <a:ext cx="4465474" cy="5936042"/>
            <a:chOff x="0" y="0"/>
            <a:chExt cx="1176092" cy="15634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6092" cy="1563402"/>
            </a:xfrm>
            <a:custGeom>
              <a:avLst/>
              <a:gdLst/>
              <a:ahLst/>
              <a:cxnLst/>
              <a:rect l="l" t="t" r="r" b="b"/>
              <a:pathLst>
                <a:path w="1176092" h="1563402">
                  <a:moveTo>
                    <a:pt x="43343" y="0"/>
                  </a:moveTo>
                  <a:lnTo>
                    <a:pt x="1132749" y="0"/>
                  </a:lnTo>
                  <a:cubicBezTo>
                    <a:pt x="1156687" y="0"/>
                    <a:pt x="1176092" y="19405"/>
                    <a:pt x="1176092" y="43343"/>
                  </a:cubicBezTo>
                  <a:lnTo>
                    <a:pt x="1176092" y="1520059"/>
                  </a:lnTo>
                  <a:cubicBezTo>
                    <a:pt x="1176092" y="1531554"/>
                    <a:pt x="1171525" y="1542579"/>
                    <a:pt x="1163397" y="1550707"/>
                  </a:cubicBezTo>
                  <a:cubicBezTo>
                    <a:pt x="1155269" y="1558836"/>
                    <a:pt x="1144244" y="1563402"/>
                    <a:pt x="1132749" y="1563402"/>
                  </a:cubicBezTo>
                  <a:lnTo>
                    <a:pt x="43343" y="1563402"/>
                  </a:lnTo>
                  <a:cubicBezTo>
                    <a:pt x="31848" y="1563402"/>
                    <a:pt x="20823" y="1558836"/>
                    <a:pt x="12695" y="1550707"/>
                  </a:cubicBezTo>
                  <a:cubicBezTo>
                    <a:pt x="4567" y="1542579"/>
                    <a:pt x="0" y="1531554"/>
                    <a:pt x="0" y="1520059"/>
                  </a:cubicBezTo>
                  <a:lnTo>
                    <a:pt x="0" y="43343"/>
                  </a:lnTo>
                  <a:cubicBezTo>
                    <a:pt x="0" y="19405"/>
                    <a:pt x="19405" y="0"/>
                    <a:pt x="43343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6092" cy="160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388123" y="4529652"/>
            <a:ext cx="3949391" cy="4433554"/>
          </a:xfrm>
          <a:custGeom>
            <a:avLst/>
            <a:gdLst/>
            <a:ahLst/>
            <a:cxnLst/>
            <a:rect l="l" t="t" r="r" b="b"/>
            <a:pathLst>
              <a:path w="3949391" h="4433554">
                <a:moveTo>
                  <a:pt x="0" y="0"/>
                </a:moveTo>
                <a:lnTo>
                  <a:pt x="3949390" y="0"/>
                </a:lnTo>
                <a:lnTo>
                  <a:pt x="3949390" y="4433554"/>
                </a:lnTo>
                <a:lnTo>
                  <a:pt x="0" y="4433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4089" y="529817"/>
            <a:ext cx="14832931" cy="2020860"/>
            <a:chOff x="0" y="0"/>
            <a:chExt cx="3906616" cy="532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6615" cy="532243"/>
            </a:xfrm>
            <a:custGeom>
              <a:avLst/>
              <a:gdLst/>
              <a:ahLst/>
              <a:cxnLst/>
              <a:rect l="l" t="t" r="r" b="b"/>
              <a:pathLst>
                <a:path w="3906615" h="532243">
                  <a:moveTo>
                    <a:pt x="13049" y="0"/>
                  </a:moveTo>
                  <a:lnTo>
                    <a:pt x="3893567" y="0"/>
                  </a:lnTo>
                  <a:cubicBezTo>
                    <a:pt x="3900774" y="0"/>
                    <a:pt x="3906615" y="5842"/>
                    <a:pt x="3906615" y="13049"/>
                  </a:cubicBezTo>
                  <a:lnTo>
                    <a:pt x="3906615" y="519195"/>
                  </a:lnTo>
                  <a:cubicBezTo>
                    <a:pt x="3906615" y="526401"/>
                    <a:pt x="3900774" y="532243"/>
                    <a:pt x="3893567" y="532243"/>
                  </a:cubicBezTo>
                  <a:lnTo>
                    <a:pt x="13049" y="532243"/>
                  </a:lnTo>
                  <a:cubicBezTo>
                    <a:pt x="5842" y="532243"/>
                    <a:pt x="0" y="526401"/>
                    <a:pt x="0" y="519195"/>
                  </a:cubicBezTo>
                  <a:lnTo>
                    <a:pt x="0" y="13049"/>
                  </a:lnTo>
                  <a:cubicBezTo>
                    <a:pt x="0" y="5842"/>
                    <a:pt x="5842" y="0"/>
                    <a:pt x="13049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06616" cy="570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0065" y="3518942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0065" y="4842068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0900" y="6269672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75417" y="2649147"/>
            <a:ext cx="5283883" cy="4385841"/>
          </a:xfrm>
          <a:custGeom>
            <a:avLst/>
            <a:gdLst/>
            <a:ahLst/>
            <a:cxnLst/>
            <a:rect l="l" t="t" r="r" b="b"/>
            <a:pathLst>
              <a:path w="5283883" h="4385841">
                <a:moveTo>
                  <a:pt x="0" y="0"/>
                </a:moveTo>
                <a:lnTo>
                  <a:pt x="5283883" y="0"/>
                </a:lnTo>
                <a:lnTo>
                  <a:pt x="5283883" y="4385842"/>
                </a:lnTo>
                <a:lnTo>
                  <a:pt x="0" y="4385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4" b="-3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1062" y="5971211"/>
            <a:ext cx="5281212" cy="4180531"/>
          </a:xfrm>
          <a:custGeom>
            <a:avLst/>
            <a:gdLst/>
            <a:ahLst/>
            <a:cxnLst/>
            <a:rect l="l" t="t" r="r" b="b"/>
            <a:pathLst>
              <a:path w="5281212" h="4180531">
                <a:moveTo>
                  <a:pt x="0" y="0"/>
                </a:moveTo>
                <a:lnTo>
                  <a:pt x="5281212" y="0"/>
                </a:lnTo>
                <a:lnTo>
                  <a:pt x="5281212" y="4180532"/>
                </a:lnTo>
                <a:lnTo>
                  <a:pt x="0" y="4180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" t="-1226" r="-26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4089" y="1147633"/>
            <a:ext cx="14690575" cy="91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4"/>
              </a:lnSpc>
            </a:pPr>
            <a:r>
              <a:rPr lang="en-US" sz="6914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NADCHODZĄCE WYDARZENIA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39416" y="3687745"/>
            <a:ext cx="98914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Współorganizacja Heckathlonu HACK-4-SAGES</a:t>
            </a:r>
          </a:p>
        </p:txBody>
      </p:sp>
      <p:sp>
        <p:nvSpPr>
          <p:cNvPr id="12" name="Freeform 12"/>
          <p:cNvSpPr/>
          <p:nvPr/>
        </p:nvSpPr>
        <p:spPr>
          <a:xfrm rot="-3600000" flipV="1">
            <a:off x="10783009" y="2988143"/>
            <a:ext cx="1186377" cy="698884"/>
          </a:xfrm>
          <a:custGeom>
            <a:avLst/>
            <a:gdLst/>
            <a:ahLst/>
            <a:cxnLst/>
            <a:rect l="l" t="t" r="r" b="b"/>
            <a:pathLst>
              <a:path w="1186377" h="698884">
                <a:moveTo>
                  <a:pt x="0" y="698883"/>
                </a:moveTo>
                <a:lnTo>
                  <a:pt x="1186377" y="698883"/>
                </a:lnTo>
                <a:lnTo>
                  <a:pt x="1186377" y="0"/>
                </a:lnTo>
                <a:lnTo>
                  <a:pt x="0" y="0"/>
                </a:lnTo>
                <a:lnTo>
                  <a:pt x="0" y="698883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41177" y="4871391"/>
            <a:ext cx="989148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Udział w spotkaniu POLSKA SIĘGA GWIAZD z doktorem Sławoszem Uznańskim-Wiśniewskim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39416" y="8090313"/>
            <a:ext cx="98914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Udział w Dniu Kosmicznym na UMCS </a:t>
            </a:r>
          </a:p>
        </p:txBody>
      </p:sp>
      <p:sp>
        <p:nvSpPr>
          <p:cNvPr id="15" name="Freeform 15"/>
          <p:cNvSpPr/>
          <p:nvPr/>
        </p:nvSpPr>
        <p:spPr>
          <a:xfrm>
            <a:off x="679139" y="7861713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41177" y="6199918"/>
            <a:ext cx="9891481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Udział w debacie z doktorem Slawoszem Uznańskim-Wiśniewskim i  naukowcami z lubelskich uczelni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459" t="-49267" r="-24434" b="-6739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4089" y="529817"/>
            <a:ext cx="14832931" cy="2020860"/>
            <a:chOff x="0" y="0"/>
            <a:chExt cx="3906616" cy="532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6615" cy="532243"/>
            </a:xfrm>
            <a:custGeom>
              <a:avLst/>
              <a:gdLst/>
              <a:ahLst/>
              <a:cxnLst/>
              <a:rect l="l" t="t" r="r" b="b"/>
              <a:pathLst>
                <a:path w="3906615" h="532243">
                  <a:moveTo>
                    <a:pt x="13049" y="0"/>
                  </a:moveTo>
                  <a:lnTo>
                    <a:pt x="3893567" y="0"/>
                  </a:lnTo>
                  <a:cubicBezTo>
                    <a:pt x="3900774" y="0"/>
                    <a:pt x="3906615" y="5842"/>
                    <a:pt x="3906615" y="13049"/>
                  </a:cubicBezTo>
                  <a:lnTo>
                    <a:pt x="3906615" y="519195"/>
                  </a:lnTo>
                  <a:cubicBezTo>
                    <a:pt x="3906615" y="526401"/>
                    <a:pt x="3900774" y="532243"/>
                    <a:pt x="3893567" y="532243"/>
                  </a:cubicBezTo>
                  <a:lnTo>
                    <a:pt x="13049" y="532243"/>
                  </a:lnTo>
                  <a:cubicBezTo>
                    <a:pt x="5842" y="532243"/>
                    <a:pt x="0" y="526401"/>
                    <a:pt x="0" y="519195"/>
                  </a:cubicBezTo>
                  <a:lnTo>
                    <a:pt x="0" y="13049"/>
                  </a:lnTo>
                  <a:cubicBezTo>
                    <a:pt x="0" y="5842"/>
                    <a:pt x="5842" y="0"/>
                    <a:pt x="13049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06616" cy="570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0065" y="3518942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0065" y="4842068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0900" y="6269672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0900" y="7595177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0"/>
                </a:lnTo>
                <a:lnTo>
                  <a:pt x="0" y="932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59" t="-49267" r="-24434" b="-6739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19556" y="5061391"/>
            <a:ext cx="1946256" cy="4281764"/>
          </a:xfrm>
          <a:custGeom>
            <a:avLst/>
            <a:gdLst/>
            <a:ahLst/>
            <a:cxnLst/>
            <a:rect l="l" t="t" r="r" b="b"/>
            <a:pathLst>
              <a:path w="1946256" h="4281764">
                <a:moveTo>
                  <a:pt x="0" y="0"/>
                </a:moveTo>
                <a:lnTo>
                  <a:pt x="1946256" y="0"/>
                </a:lnTo>
                <a:lnTo>
                  <a:pt x="1946256" y="4281764"/>
                </a:lnTo>
                <a:lnTo>
                  <a:pt x="0" y="4281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08258" y="2966992"/>
            <a:ext cx="2094399" cy="2094399"/>
          </a:xfrm>
          <a:custGeom>
            <a:avLst/>
            <a:gdLst/>
            <a:ahLst/>
            <a:cxnLst/>
            <a:rect l="l" t="t" r="r" b="b"/>
            <a:pathLst>
              <a:path w="2094399" h="2094399">
                <a:moveTo>
                  <a:pt x="0" y="0"/>
                </a:moveTo>
                <a:lnTo>
                  <a:pt x="2094399" y="0"/>
                </a:lnTo>
                <a:lnTo>
                  <a:pt x="2094399" y="2094399"/>
                </a:lnTo>
                <a:lnTo>
                  <a:pt x="0" y="20943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4089" y="1147633"/>
            <a:ext cx="14690575" cy="91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4"/>
              </a:lnSpc>
            </a:pPr>
            <a:r>
              <a:rPr lang="en-US" sz="6914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CELE NA PRZYSZŁOŚĆ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41177" y="3582438"/>
            <a:ext cx="98914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Rozbudowa laboratorium do badań kosmicznych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41177" y="4729883"/>
            <a:ext cx="989148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Ulepszanie prototypu bazy marsjańskiej opartej o zasady obiegu zamkniętego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1177" y="7538027"/>
            <a:ext cx="989148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Organizacja konkursów dla szkół podstawowych     i ponadpodstawowych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41177" y="6438475"/>
            <a:ext cx="989148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Wypuszczenie balonu sub-stratosferycznego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2400300"/>
            <a:ext cx="16093822" cy="4765902"/>
            <a:chOff x="0" y="0"/>
            <a:chExt cx="4238702" cy="12552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38702" cy="1255217"/>
            </a:xfrm>
            <a:custGeom>
              <a:avLst/>
              <a:gdLst/>
              <a:ahLst/>
              <a:cxnLst/>
              <a:rect l="l" t="t" r="r" b="b"/>
              <a:pathLst>
                <a:path w="4238702" h="1255217">
                  <a:moveTo>
                    <a:pt x="12026" y="0"/>
                  </a:moveTo>
                  <a:lnTo>
                    <a:pt x="4226676" y="0"/>
                  </a:lnTo>
                  <a:cubicBezTo>
                    <a:pt x="4233318" y="0"/>
                    <a:pt x="4238702" y="5384"/>
                    <a:pt x="4238702" y="12026"/>
                  </a:cubicBezTo>
                  <a:lnTo>
                    <a:pt x="4238702" y="1243191"/>
                  </a:lnTo>
                  <a:cubicBezTo>
                    <a:pt x="4238702" y="1249833"/>
                    <a:pt x="4233318" y="1255217"/>
                    <a:pt x="4226676" y="1255217"/>
                  </a:cubicBezTo>
                  <a:lnTo>
                    <a:pt x="12026" y="1255217"/>
                  </a:lnTo>
                  <a:cubicBezTo>
                    <a:pt x="5384" y="1255217"/>
                    <a:pt x="0" y="1249833"/>
                    <a:pt x="0" y="1243191"/>
                  </a:cubicBezTo>
                  <a:lnTo>
                    <a:pt x="0" y="12026"/>
                  </a:lnTo>
                  <a:cubicBezTo>
                    <a:pt x="0" y="5384"/>
                    <a:pt x="5384" y="0"/>
                    <a:pt x="12026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38702" cy="1293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59" t="-49267" r="-24434" b="-6739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80902" y="2825840"/>
            <a:ext cx="14827829" cy="391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Jesteśmy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INTERDYSCYPLINARNYM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kołem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naukowym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ponieważ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tylko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takie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zespoły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</a:p>
          <a:p>
            <a:pPr algn="ctr">
              <a:lnSpc>
                <a:spcPts val="6297"/>
              </a:lnSpc>
            </a:pP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pozwalają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osiągać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najlepsze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rezultaty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łącząc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różne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perspektywy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kompetencje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6297"/>
              </a:lnSpc>
              <a:spcBef>
                <a:spcPct val="0"/>
              </a:spcBef>
            </a:pP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498" dirty="0" err="1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kreatywność</a:t>
            </a:r>
            <a:r>
              <a:rPr lang="en-US" sz="4498" dirty="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90" r="-20981" b="-405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540998"/>
            <a:ext cx="19744723" cy="11368996"/>
          </a:xfrm>
          <a:custGeom>
            <a:avLst/>
            <a:gdLst/>
            <a:ahLst/>
            <a:cxnLst/>
            <a:rect l="l" t="t" r="r" b="b"/>
            <a:pathLst>
              <a:path w="19744723" h="11368996">
                <a:moveTo>
                  <a:pt x="0" y="0"/>
                </a:moveTo>
                <a:lnTo>
                  <a:pt x="19744723" y="0"/>
                </a:lnTo>
                <a:lnTo>
                  <a:pt x="19744723" y="11368996"/>
                </a:lnTo>
                <a:lnTo>
                  <a:pt x="0" y="11368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048" b="-90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62947" y="892436"/>
            <a:ext cx="1966178" cy="2542650"/>
          </a:xfrm>
          <a:custGeom>
            <a:avLst/>
            <a:gdLst/>
            <a:ahLst/>
            <a:cxnLst/>
            <a:rect l="l" t="t" r="r" b="b"/>
            <a:pathLst>
              <a:path w="1966178" h="2542650">
                <a:moveTo>
                  <a:pt x="0" y="0"/>
                </a:moveTo>
                <a:lnTo>
                  <a:pt x="1966178" y="0"/>
                </a:lnTo>
                <a:lnTo>
                  <a:pt x="1966178" y="2542649"/>
                </a:lnTo>
                <a:lnTo>
                  <a:pt x="0" y="2542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4325" y="892436"/>
            <a:ext cx="1944975" cy="2542650"/>
          </a:xfrm>
          <a:custGeom>
            <a:avLst/>
            <a:gdLst/>
            <a:ahLst/>
            <a:cxnLst/>
            <a:rect l="l" t="t" r="r" b="b"/>
            <a:pathLst>
              <a:path w="1944975" h="2542650">
                <a:moveTo>
                  <a:pt x="0" y="0"/>
                </a:moveTo>
                <a:lnTo>
                  <a:pt x="1944975" y="0"/>
                </a:lnTo>
                <a:lnTo>
                  <a:pt x="1944975" y="2542649"/>
                </a:lnTo>
                <a:lnTo>
                  <a:pt x="0" y="2542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93371" y="8190513"/>
            <a:ext cx="11301259" cy="1511543"/>
          </a:xfrm>
          <a:custGeom>
            <a:avLst/>
            <a:gdLst/>
            <a:ahLst/>
            <a:cxnLst/>
            <a:rect l="l" t="t" r="r" b="b"/>
            <a:pathLst>
              <a:path w="11301259" h="1511543">
                <a:moveTo>
                  <a:pt x="0" y="0"/>
                </a:moveTo>
                <a:lnTo>
                  <a:pt x="11301258" y="0"/>
                </a:lnTo>
                <a:lnTo>
                  <a:pt x="11301258" y="1511543"/>
                </a:lnTo>
                <a:lnTo>
                  <a:pt x="0" y="1511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2954" y="417675"/>
            <a:ext cx="8887149" cy="331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18"/>
              </a:lnSpc>
            </a:pPr>
            <a:r>
              <a:rPr lang="en-US" sz="9512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DZIĘKUJEMY ZA UWAGĘ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519255" y="2540855"/>
            <a:ext cx="5050517" cy="3452717"/>
          </a:xfrm>
          <a:custGeom>
            <a:avLst/>
            <a:gdLst/>
            <a:ahLst/>
            <a:cxnLst/>
            <a:rect l="l" t="t" r="r" b="b"/>
            <a:pathLst>
              <a:path w="5050517" h="3452717">
                <a:moveTo>
                  <a:pt x="5050517" y="0"/>
                </a:moveTo>
                <a:lnTo>
                  <a:pt x="0" y="0"/>
                </a:lnTo>
                <a:lnTo>
                  <a:pt x="0" y="3452717"/>
                </a:lnTo>
                <a:lnTo>
                  <a:pt x="5050517" y="3452717"/>
                </a:lnTo>
                <a:lnTo>
                  <a:pt x="50505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6868" y="1907577"/>
            <a:ext cx="17335183" cy="7958494"/>
            <a:chOff x="0" y="0"/>
            <a:chExt cx="4565645" cy="20960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5645" cy="2096064"/>
            </a:xfrm>
            <a:custGeom>
              <a:avLst/>
              <a:gdLst/>
              <a:ahLst/>
              <a:cxnLst/>
              <a:rect l="l" t="t" r="r" b="b"/>
              <a:pathLst>
                <a:path w="4565645" h="2096064">
                  <a:moveTo>
                    <a:pt x="11165" y="0"/>
                  </a:moveTo>
                  <a:lnTo>
                    <a:pt x="4554480" y="0"/>
                  </a:lnTo>
                  <a:cubicBezTo>
                    <a:pt x="4560646" y="0"/>
                    <a:pt x="4565645" y="4999"/>
                    <a:pt x="4565645" y="11165"/>
                  </a:cubicBezTo>
                  <a:lnTo>
                    <a:pt x="4565645" y="2084899"/>
                  </a:lnTo>
                  <a:cubicBezTo>
                    <a:pt x="4565645" y="2091066"/>
                    <a:pt x="4560646" y="2096064"/>
                    <a:pt x="4554480" y="2096064"/>
                  </a:cubicBezTo>
                  <a:lnTo>
                    <a:pt x="11165" y="2096064"/>
                  </a:lnTo>
                  <a:cubicBezTo>
                    <a:pt x="8204" y="2096064"/>
                    <a:pt x="5364" y="2094888"/>
                    <a:pt x="3270" y="2092794"/>
                  </a:cubicBezTo>
                  <a:cubicBezTo>
                    <a:pt x="1176" y="2090700"/>
                    <a:pt x="0" y="2087860"/>
                    <a:pt x="0" y="2084899"/>
                  </a:cubicBezTo>
                  <a:lnTo>
                    <a:pt x="0" y="11165"/>
                  </a:lnTo>
                  <a:cubicBezTo>
                    <a:pt x="0" y="4999"/>
                    <a:pt x="4999" y="0"/>
                    <a:pt x="11165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65645" cy="2134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8253" y="2292447"/>
            <a:ext cx="2147504" cy="2863339"/>
          </a:xfrm>
          <a:custGeom>
            <a:avLst/>
            <a:gdLst/>
            <a:ahLst/>
            <a:cxnLst/>
            <a:rect l="l" t="t" r="r" b="b"/>
            <a:pathLst>
              <a:path w="2147504" h="2863339">
                <a:moveTo>
                  <a:pt x="0" y="0"/>
                </a:moveTo>
                <a:lnTo>
                  <a:pt x="2147504" y="0"/>
                </a:lnTo>
                <a:lnTo>
                  <a:pt x="2147504" y="2863339"/>
                </a:lnTo>
                <a:lnTo>
                  <a:pt x="0" y="286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80708" y="2286304"/>
            <a:ext cx="2147504" cy="2863339"/>
          </a:xfrm>
          <a:custGeom>
            <a:avLst/>
            <a:gdLst/>
            <a:ahLst/>
            <a:cxnLst/>
            <a:rect l="l" t="t" r="r" b="b"/>
            <a:pathLst>
              <a:path w="2147504" h="2863339">
                <a:moveTo>
                  <a:pt x="0" y="0"/>
                </a:moveTo>
                <a:lnTo>
                  <a:pt x="2147504" y="0"/>
                </a:lnTo>
                <a:lnTo>
                  <a:pt x="2147504" y="2863339"/>
                </a:lnTo>
                <a:lnTo>
                  <a:pt x="0" y="286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94724" y="2292447"/>
            <a:ext cx="2147504" cy="2863339"/>
          </a:xfrm>
          <a:custGeom>
            <a:avLst/>
            <a:gdLst/>
            <a:ahLst/>
            <a:cxnLst/>
            <a:rect l="l" t="t" r="r" b="b"/>
            <a:pathLst>
              <a:path w="2147504" h="2863339">
                <a:moveTo>
                  <a:pt x="0" y="0"/>
                </a:moveTo>
                <a:lnTo>
                  <a:pt x="2147504" y="0"/>
                </a:lnTo>
                <a:lnTo>
                  <a:pt x="2147504" y="2863339"/>
                </a:lnTo>
                <a:lnTo>
                  <a:pt x="0" y="286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6079573"/>
            <a:ext cx="2152111" cy="2869482"/>
          </a:xfrm>
          <a:custGeom>
            <a:avLst/>
            <a:gdLst/>
            <a:ahLst/>
            <a:cxnLst/>
            <a:rect l="l" t="t" r="r" b="b"/>
            <a:pathLst>
              <a:path w="2152111" h="2869482">
                <a:moveTo>
                  <a:pt x="0" y="0"/>
                </a:moveTo>
                <a:lnTo>
                  <a:pt x="2152111" y="0"/>
                </a:lnTo>
                <a:lnTo>
                  <a:pt x="2152111" y="2869482"/>
                </a:lnTo>
                <a:lnTo>
                  <a:pt x="0" y="28694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5440" y="2305384"/>
            <a:ext cx="2295585" cy="2869482"/>
          </a:xfrm>
          <a:custGeom>
            <a:avLst/>
            <a:gdLst/>
            <a:ahLst/>
            <a:cxnLst/>
            <a:rect l="l" t="t" r="r" b="b"/>
            <a:pathLst>
              <a:path w="2295585" h="2869482">
                <a:moveTo>
                  <a:pt x="0" y="0"/>
                </a:moveTo>
                <a:lnTo>
                  <a:pt x="2295585" y="0"/>
                </a:lnTo>
                <a:lnTo>
                  <a:pt x="2295585" y="2869482"/>
                </a:lnTo>
                <a:lnTo>
                  <a:pt x="0" y="28694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499" r="-1250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19435" y="2267224"/>
            <a:ext cx="2326113" cy="2907642"/>
          </a:xfrm>
          <a:custGeom>
            <a:avLst/>
            <a:gdLst/>
            <a:ahLst/>
            <a:cxnLst/>
            <a:rect l="l" t="t" r="r" b="b"/>
            <a:pathLst>
              <a:path w="2326113" h="2907642">
                <a:moveTo>
                  <a:pt x="0" y="0"/>
                </a:moveTo>
                <a:lnTo>
                  <a:pt x="2326114" y="0"/>
                </a:lnTo>
                <a:lnTo>
                  <a:pt x="2326114" y="2907642"/>
                </a:lnTo>
                <a:lnTo>
                  <a:pt x="0" y="2907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0262" b="-231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5440" y="6079573"/>
            <a:ext cx="2295585" cy="2869482"/>
          </a:xfrm>
          <a:custGeom>
            <a:avLst/>
            <a:gdLst/>
            <a:ahLst/>
            <a:cxnLst/>
            <a:rect l="l" t="t" r="r" b="b"/>
            <a:pathLst>
              <a:path w="2295585" h="2869482">
                <a:moveTo>
                  <a:pt x="0" y="0"/>
                </a:moveTo>
                <a:lnTo>
                  <a:pt x="2295585" y="0"/>
                </a:lnTo>
                <a:lnTo>
                  <a:pt x="2295585" y="2869482"/>
                </a:lnTo>
                <a:lnTo>
                  <a:pt x="0" y="2869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63" t="-4487" b="-448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81232" y="6079573"/>
            <a:ext cx="2146980" cy="2869482"/>
          </a:xfrm>
          <a:custGeom>
            <a:avLst/>
            <a:gdLst/>
            <a:ahLst/>
            <a:cxnLst/>
            <a:rect l="l" t="t" r="r" b="b"/>
            <a:pathLst>
              <a:path w="2146980" h="2869482">
                <a:moveTo>
                  <a:pt x="0" y="0"/>
                </a:moveTo>
                <a:lnTo>
                  <a:pt x="2146980" y="0"/>
                </a:lnTo>
                <a:lnTo>
                  <a:pt x="2146980" y="2869482"/>
                </a:lnTo>
                <a:lnTo>
                  <a:pt x="0" y="2869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77" t="-27360" r="-5101" b="-5583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6459" t="-49267" r="-24434" b="-6739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33137" y="6059317"/>
            <a:ext cx="2209091" cy="2889738"/>
          </a:xfrm>
          <a:custGeom>
            <a:avLst/>
            <a:gdLst/>
            <a:ahLst/>
            <a:cxnLst/>
            <a:rect l="l" t="t" r="r" b="b"/>
            <a:pathLst>
              <a:path w="2209091" h="2889738">
                <a:moveTo>
                  <a:pt x="0" y="0"/>
                </a:moveTo>
                <a:lnTo>
                  <a:pt x="2209091" y="0"/>
                </a:lnTo>
                <a:lnTo>
                  <a:pt x="2209091" y="2889738"/>
                </a:lnTo>
                <a:lnTo>
                  <a:pt x="0" y="28897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952" b="-395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33672" y="901916"/>
            <a:ext cx="15466849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CZŁONKOWIE KOŁA NAUKOWEGO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4049" y="5117686"/>
            <a:ext cx="253591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opiekunka koła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dr Justyna Szerement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63685" y="5100955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zastępca prezesa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Katarzyna Dębowczyk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77701" y="5111543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skarbnik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Zuzanna Zawadzka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28682" y="5083248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prezes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Izabela Cywka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391718" y="5100955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sekretarz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Zina Touati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510283" y="6488872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Gabriela Kołodyńska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3981" y="8910955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Patryk Piskorski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510283" y="8185150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Marcin Kulczycki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42458" y="8910955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Michał Ogórek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63685" y="8910955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Tomasz Dudziak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10283" y="7338060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Maciej Markowski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77701" y="8910955"/>
            <a:ext cx="35815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/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Szymon Wielgosz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4089" y="529817"/>
            <a:ext cx="7588565" cy="2344710"/>
            <a:chOff x="0" y="0"/>
            <a:chExt cx="1998634" cy="6175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8634" cy="617537"/>
            </a:xfrm>
            <a:custGeom>
              <a:avLst/>
              <a:gdLst/>
              <a:ahLst/>
              <a:cxnLst/>
              <a:rect l="l" t="t" r="r" b="b"/>
              <a:pathLst>
                <a:path w="1998634" h="617537">
                  <a:moveTo>
                    <a:pt x="25505" y="0"/>
                  </a:moveTo>
                  <a:lnTo>
                    <a:pt x="1973129" y="0"/>
                  </a:lnTo>
                  <a:cubicBezTo>
                    <a:pt x="1979894" y="0"/>
                    <a:pt x="1986381" y="2687"/>
                    <a:pt x="1991164" y="7470"/>
                  </a:cubicBezTo>
                  <a:cubicBezTo>
                    <a:pt x="1995947" y="12253"/>
                    <a:pt x="1998634" y="18741"/>
                    <a:pt x="1998634" y="25505"/>
                  </a:cubicBezTo>
                  <a:lnTo>
                    <a:pt x="1998634" y="592032"/>
                  </a:lnTo>
                  <a:cubicBezTo>
                    <a:pt x="1998634" y="606118"/>
                    <a:pt x="1987215" y="617537"/>
                    <a:pt x="1973129" y="617537"/>
                  </a:cubicBezTo>
                  <a:lnTo>
                    <a:pt x="25505" y="617537"/>
                  </a:lnTo>
                  <a:cubicBezTo>
                    <a:pt x="11419" y="617537"/>
                    <a:pt x="0" y="606118"/>
                    <a:pt x="0" y="592032"/>
                  </a:cubicBezTo>
                  <a:lnTo>
                    <a:pt x="0" y="25505"/>
                  </a:lnTo>
                  <a:cubicBezTo>
                    <a:pt x="0" y="11419"/>
                    <a:pt x="11419" y="0"/>
                    <a:pt x="25505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98634" cy="655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6800" y="3940407"/>
            <a:ext cx="3633884" cy="4781426"/>
          </a:xfrm>
          <a:custGeom>
            <a:avLst/>
            <a:gdLst/>
            <a:ahLst/>
            <a:cxnLst/>
            <a:rect l="l" t="t" r="r" b="b"/>
            <a:pathLst>
              <a:path w="3633884" h="4781426">
                <a:moveTo>
                  <a:pt x="0" y="0"/>
                </a:moveTo>
                <a:lnTo>
                  <a:pt x="3633884" y="0"/>
                </a:lnTo>
                <a:lnTo>
                  <a:pt x="3633884" y="4781425"/>
                </a:lnTo>
                <a:lnTo>
                  <a:pt x="0" y="4781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07158" y="650062"/>
            <a:ext cx="4431178" cy="2952273"/>
          </a:xfrm>
          <a:custGeom>
            <a:avLst/>
            <a:gdLst/>
            <a:ahLst/>
            <a:cxnLst/>
            <a:rect l="l" t="t" r="r" b="b"/>
            <a:pathLst>
              <a:path w="4431178" h="2952273">
                <a:moveTo>
                  <a:pt x="0" y="0"/>
                </a:moveTo>
                <a:lnTo>
                  <a:pt x="4431178" y="0"/>
                </a:lnTo>
                <a:lnTo>
                  <a:pt x="4431178" y="2952273"/>
                </a:lnTo>
                <a:lnTo>
                  <a:pt x="0" y="295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600000" flipV="1">
            <a:off x="9711562" y="2275339"/>
            <a:ext cx="2482973" cy="1462697"/>
          </a:xfrm>
          <a:custGeom>
            <a:avLst/>
            <a:gdLst/>
            <a:ahLst/>
            <a:cxnLst/>
            <a:rect l="l" t="t" r="r" b="b"/>
            <a:pathLst>
              <a:path w="2482973" h="1462697">
                <a:moveTo>
                  <a:pt x="0" y="1462697"/>
                </a:moveTo>
                <a:lnTo>
                  <a:pt x="2482972" y="1462697"/>
                </a:lnTo>
                <a:lnTo>
                  <a:pt x="2482972" y="0"/>
                </a:lnTo>
                <a:lnTo>
                  <a:pt x="0" y="0"/>
                </a:lnTo>
                <a:lnTo>
                  <a:pt x="0" y="1462697"/>
                </a:lnTo>
                <a:close/>
              </a:path>
            </a:pathLst>
          </a:custGeom>
          <a:blipFill>
            <a:blip r:embed="rId5">
              <a:alphaModFix amt="2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57013" y="1344119"/>
            <a:ext cx="6222716" cy="91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4"/>
              </a:lnSpc>
            </a:pPr>
            <a:r>
              <a:rPr lang="en-US" sz="6914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CELE KOŁA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72527" y="3973797"/>
            <a:ext cx="11210893" cy="1661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opracowujemy projekt bazy marsjańskiej, nieustannie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optymalizując jej funkcjonalność i efektywność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inżynieryjną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06262" y="7439972"/>
            <a:ext cx="1144802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bierzemy udział w krajowych i międzynarodowych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konkursach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06262" y="8886873"/>
            <a:ext cx="989148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tworzymy laboratorium do badań kosmicznych od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podstaw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91935" y="8999057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91935" y="7552157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0"/>
                </a:lnTo>
                <a:lnTo>
                  <a:pt x="0" y="932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91935" y="4366970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0"/>
                </a:lnTo>
                <a:lnTo>
                  <a:pt x="0" y="932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459" t="-49267" r="-24434" b="-6739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91935" y="5965209"/>
            <a:ext cx="1098352" cy="932601"/>
          </a:xfrm>
          <a:custGeom>
            <a:avLst/>
            <a:gdLst/>
            <a:ahLst/>
            <a:cxnLst/>
            <a:rect l="l" t="t" r="r" b="b"/>
            <a:pathLst>
              <a:path w="1098352" h="932601">
                <a:moveTo>
                  <a:pt x="0" y="0"/>
                </a:moveTo>
                <a:lnTo>
                  <a:pt x="1098352" y="0"/>
                </a:lnTo>
                <a:lnTo>
                  <a:pt x="1098352" y="932601"/>
                </a:lnTo>
                <a:lnTo>
                  <a:pt x="0" y="932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872527" y="5908059"/>
            <a:ext cx="981878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popularyzujemy wiedzę o kosmosie - organizujemy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wykłady i warsztaty praktyczne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2757" y="3889858"/>
            <a:ext cx="7122486" cy="5936042"/>
            <a:chOff x="0" y="0"/>
            <a:chExt cx="1875881" cy="156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5881" cy="1563402"/>
            </a:xfrm>
            <a:custGeom>
              <a:avLst/>
              <a:gdLst/>
              <a:ahLst/>
              <a:cxnLst/>
              <a:rect l="l" t="t" r="r" b="b"/>
              <a:pathLst>
                <a:path w="1875881" h="1563402">
                  <a:moveTo>
                    <a:pt x="27174" y="0"/>
                  </a:moveTo>
                  <a:lnTo>
                    <a:pt x="1848707" y="0"/>
                  </a:lnTo>
                  <a:cubicBezTo>
                    <a:pt x="1855914" y="0"/>
                    <a:pt x="1862826" y="2863"/>
                    <a:pt x="1867922" y="7959"/>
                  </a:cubicBezTo>
                  <a:cubicBezTo>
                    <a:pt x="1873018" y="13055"/>
                    <a:pt x="1875881" y="19967"/>
                    <a:pt x="1875881" y="27174"/>
                  </a:cubicBezTo>
                  <a:lnTo>
                    <a:pt x="1875881" y="1536228"/>
                  </a:lnTo>
                  <a:cubicBezTo>
                    <a:pt x="1875881" y="1551236"/>
                    <a:pt x="1863715" y="1563402"/>
                    <a:pt x="1848707" y="1563402"/>
                  </a:cubicBezTo>
                  <a:lnTo>
                    <a:pt x="27174" y="1563402"/>
                  </a:lnTo>
                  <a:cubicBezTo>
                    <a:pt x="19967" y="1563402"/>
                    <a:pt x="13055" y="1560539"/>
                    <a:pt x="7959" y="1555443"/>
                  </a:cubicBezTo>
                  <a:cubicBezTo>
                    <a:pt x="2863" y="1550347"/>
                    <a:pt x="0" y="1543435"/>
                    <a:pt x="0" y="1536228"/>
                  </a:cubicBezTo>
                  <a:lnTo>
                    <a:pt x="0" y="27174"/>
                  </a:lnTo>
                  <a:cubicBezTo>
                    <a:pt x="0" y="12166"/>
                    <a:pt x="12166" y="0"/>
                    <a:pt x="2717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5881" cy="160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934928" y="4329292"/>
            <a:ext cx="6418143" cy="5057174"/>
          </a:xfrm>
          <a:custGeom>
            <a:avLst/>
            <a:gdLst/>
            <a:ahLst/>
            <a:cxnLst/>
            <a:rect l="l" t="t" r="r" b="b"/>
            <a:pathLst>
              <a:path w="6418143" h="5057174">
                <a:moveTo>
                  <a:pt x="0" y="0"/>
                </a:moveTo>
                <a:lnTo>
                  <a:pt x="6418144" y="0"/>
                </a:lnTo>
                <a:lnTo>
                  <a:pt x="6418144" y="5057174"/>
                </a:lnTo>
                <a:lnTo>
                  <a:pt x="0" y="5057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55" b="-1345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5598" y="1885730"/>
            <a:ext cx="17276805" cy="199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028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Stworzenie projektu </a:t>
            </a:r>
            <a:r>
              <a:rPr lang="en-US" sz="3028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eSpace GreenHab - HALI WEGETACYJNEJ OPARTEJ NA ZASADACH GOSPODARKI OBIEGU ZAMKNIĘTEGO </a:t>
            </a:r>
            <a:r>
              <a:rPr lang="en-US" sz="3028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- międzynarodowy konkurs</a:t>
            </a:r>
            <a:r>
              <a:rPr lang="en-US" sz="3028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028" i="1">
                <a:solidFill>
                  <a:srgbClr val="EAEFE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Mars Against Hunger </a:t>
            </a:r>
            <a:r>
              <a:rPr lang="en-US" sz="3028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organizowany przez</a:t>
            </a:r>
            <a:r>
              <a:rPr lang="en-US" sz="3028" i="1">
                <a:solidFill>
                  <a:srgbClr val="EAEFE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The Mars Society, </a:t>
            </a:r>
            <a:r>
              <a:rPr lang="en-US" sz="3028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podczas którego doszliśmy do etapu finałowego</a:t>
            </a:r>
            <a:r>
              <a:rPr lang="en-US" sz="3028" i="1">
                <a:solidFill>
                  <a:srgbClr val="EAEFE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.</a:t>
            </a:r>
          </a:p>
          <a:p>
            <a:pPr algn="ctr">
              <a:lnSpc>
                <a:spcPts val="3287"/>
              </a:lnSpc>
              <a:spcBef>
                <a:spcPct val="0"/>
              </a:spcBef>
            </a:pPr>
            <a:endParaRPr lang="en-US" sz="3028" i="1">
              <a:solidFill>
                <a:srgbClr val="EAEFEF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26372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8" name="Freeform 8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59" t="-49267" r="-24434" b="-67391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2439" y="3068680"/>
            <a:ext cx="8263121" cy="6592522"/>
            <a:chOff x="0" y="0"/>
            <a:chExt cx="2176295" cy="1736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6295" cy="1736302"/>
            </a:xfrm>
            <a:custGeom>
              <a:avLst/>
              <a:gdLst/>
              <a:ahLst/>
              <a:cxnLst/>
              <a:rect l="l" t="t" r="r" b="b"/>
              <a:pathLst>
                <a:path w="2176295" h="1736302">
                  <a:moveTo>
                    <a:pt x="23423" y="0"/>
                  </a:moveTo>
                  <a:lnTo>
                    <a:pt x="2152872" y="0"/>
                  </a:lnTo>
                  <a:cubicBezTo>
                    <a:pt x="2159084" y="0"/>
                    <a:pt x="2165042" y="2468"/>
                    <a:pt x="2169435" y="6860"/>
                  </a:cubicBezTo>
                  <a:cubicBezTo>
                    <a:pt x="2173827" y="11253"/>
                    <a:pt x="2176295" y="17211"/>
                    <a:pt x="2176295" y="23423"/>
                  </a:cubicBezTo>
                  <a:lnTo>
                    <a:pt x="2176295" y="1712879"/>
                  </a:lnTo>
                  <a:cubicBezTo>
                    <a:pt x="2176295" y="1719091"/>
                    <a:pt x="2173827" y="1725049"/>
                    <a:pt x="2169435" y="1729442"/>
                  </a:cubicBezTo>
                  <a:cubicBezTo>
                    <a:pt x="2165042" y="1733834"/>
                    <a:pt x="2159084" y="1736302"/>
                    <a:pt x="2152872" y="1736302"/>
                  </a:cubicBezTo>
                  <a:lnTo>
                    <a:pt x="23423" y="1736302"/>
                  </a:lnTo>
                  <a:cubicBezTo>
                    <a:pt x="17211" y="1736302"/>
                    <a:pt x="11253" y="1733834"/>
                    <a:pt x="6860" y="1729442"/>
                  </a:cubicBezTo>
                  <a:cubicBezTo>
                    <a:pt x="2468" y="1725049"/>
                    <a:pt x="0" y="1719091"/>
                    <a:pt x="0" y="1712879"/>
                  </a:cubicBezTo>
                  <a:lnTo>
                    <a:pt x="0" y="23423"/>
                  </a:lnTo>
                  <a:cubicBezTo>
                    <a:pt x="0" y="17211"/>
                    <a:pt x="2468" y="11253"/>
                    <a:pt x="6860" y="6860"/>
                  </a:cubicBezTo>
                  <a:cubicBezTo>
                    <a:pt x="11253" y="2468"/>
                    <a:pt x="17211" y="0"/>
                    <a:pt x="23423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6295" cy="1774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87383" y="3455147"/>
            <a:ext cx="7113235" cy="5819587"/>
          </a:xfrm>
          <a:custGeom>
            <a:avLst/>
            <a:gdLst/>
            <a:ahLst/>
            <a:cxnLst/>
            <a:rect l="l" t="t" r="r" b="b"/>
            <a:pathLst>
              <a:path w="7113235" h="5819587">
                <a:moveTo>
                  <a:pt x="0" y="0"/>
                </a:moveTo>
                <a:lnTo>
                  <a:pt x="7113234" y="0"/>
                </a:lnTo>
                <a:lnTo>
                  <a:pt x="7113234" y="5819587"/>
                </a:lnTo>
                <a:lnTo>
                  <a:pt x="0" y="5819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3" b="-935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35077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8063" y="1672951"/>
            <a:ext cx="14711874" cy="115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9"/>
              </a:lnSpc>
              <a:spcBef>
                <a:spcPct val="0"/>
              </a:spcBef>
            </a:pPr>
            <a:r>
              <a:rPr lang="en-US" sz="3328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Stworzenie makiety hali wegetacyjnej eSpace GreenHab opartej na zasadach gospodarki obiegu zamkniętego.</a:t>
            </a:r>
          </a:p>
        </p:txBody>
      </p:sp>
      <p:sp>
        <p:nvSpPr>
          <p:cNvPr id="8" name="Freeform 8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59" t="-49267" r="-24434" b="-6739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2757" y="3646676"/>
            <a:ext cx="7122486" cy="5936042"/>
            <a:chOff x="0" y="0"/>
            <a:chExt cx="1875881" cy="156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5881" cy="1563402"/>
            </a:xfrm>
            <a:custGeom>
              <a:avLst/>
              <a:gdLst/>
              <a:ahLst/>
              <a:cxnLst/>
              <a:rect l="l" t="t" r="r" b="b"/>
              <a:pathLst>
                <a:path w="1875881" h="1563402">
                  <a:moveTo>
                    <a:pt x="27174" y="0"/>
                  </a:moveTo>
                  <a:lnTo>
                    <a:pt x="1848707" y="0"/>
                  </a:lnTo>
                  <a:cubicBezTo>
                    <a:pt x="1855914" y="0"/>
                    <a:pt x="1862826" y="2863"/>
                    <a:pt x="1867922" y="7959"/>
                  </a:cubicBezTo>
                  <a:cubicBezTo>
                    <a:pt x="1873018" y="13055"/>
                    <a:pt x="1875881" y="19967"/>
                    <a:pt x="1875881" y="27174"/>
                  </a:cubicBezTo>
                  <a:lnTo>
                    <a:pt x="1875881" y="1536228"/>
                  </a:lnTo>
                  <a:cubicBezTo>
                    <a:pt x="1875881" y="1551236"/>
                    <a:pt x="1863715" y="1563402"/>
                    <a:pt x="1848707" y="1563402"/>
                  </a:cubicBezTo>
                  <a:lnTo>
                    <a:pt x="27174" y="1563402"/>
                  </a:lnTo>
                  <a:cubicBezTo>
                    <a:pt x="19967" y="1563402"/>
                    <a:pt x="13055" y="1560539"/>
                    <a:pt x="7959" y="1555443"/>
                  </a:cubicBezTo>
                  <a:cubicBezTo>
                    <a:pt x="2863" y="1550347"/>
                    <a:pt x="0" y="1543435"/>
                    <a:pt x="0" y="1536228"/>
                  </a:cubicBezTo>
                  <a:lnTo>
                    <a:pt x="0" y="27174"/>
                  </a:lnTo>
                  <a:cubicBezTo>
                    <a:pt x="0" y="12166"/>
                    <a:pt x="12166" y="0"/>
                    <a:pt x="2717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5881" cy="160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988031" y="4007077"/>
            <a:ext cx="6311938" cy="5215239"/>
          </a:xfrm>
          <a:custGeom>
            <a:avLst/>
            <a:gdLst/>
            <a:ahLst/>
            <a:cxnLst/>
            <a:rect l="l" t="t" r="r" b="b"/>
            <a:pathLst>
              <a:path w="6311938" h="5215239">
                <a:moveTo>
                  <a:pt x="0" y="0"/>
                </a:moveTo>
                <a:lnTo>
                  <a:pt x="6311938" y="0"/>
                </a:lnTo>
                <a:lnTo>
                  <a:pt x="6311938" y="5215239"/>
                </a:lnTo>
                <a:lnTo>
                  <a:pt x="0" y="5215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7519" y="1934609"/>
            <a:ext cx="17566480" cy="146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Udział w </a:t>
            </a:r>
            <a:r>
              <a:rPr lang="en-US" sz="3000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18. Lubelskim Festiwalu Nauki</a:t>
            </a: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, gdzie Członkowie koła przedstawiali ciekawostki             o kosmosie i przeprowadzali doświadczenia kosmiczne.</a:t>
            </a:r>
          </a:p>
          <a:p>
            <a:pPr algn="ctr">
              <a:lnSpc>
                <a:spcPts val="3256"/>
              </a:lnSpc>
              <a:spcBef>
                <a:spcPct val="0"/>
              </a:spcBef>
            </a:pPr>
            <a:endParaRPr lang="en-US" sz="3000">
              <a:solidFill>
                <a:srgbClr val="EAEFE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26372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8" name="Freeform 8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59" t="-49267" r="-24434" b="-67391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2757" y="3786966"/>
            <a:ext cx="7122486" cy="5936042"/>
            <a:chOff x="0" y="0"/>
            <a:chExt cx="1875881" cy="156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5881" cy="1563402"/>
            </a:xfrm>
            <a:custGeom>
              <a:avLst/>
              <a:gdLst/>
              <a:ahLst/>
              <a:cxnLst/>
              <a:rect l="l" t="t" r="r" b="b"/>
              <a:pathLst>
                <a:path w="1875881" h="1563402">
                  <a:moveTo>
                    <a:pt x="27174" y="0"/>
                  </a:moveTo>
                  <a:lnTo>
                    <a:pt x="1848707" y="0"/>
                  </a:lnTo>
                  <a:cubicBezTo>
                    <a:pt x="1855914" y="0"/>
                    <a:pt x="1862826" y="2863"/>
                    <a:pt x="1867922" y="7959"/>
                  </a:cubicBezTo>
                  <a:cubicBezTo>
                    <a:pt x="1873018" y="13055"/>
                    <a:pt x="1875881" y="19967"/>
                    <a:pt x="1875881" y="27174"/>
                  </a:cubicBezTo>
                  <a:lnTo>
                    <a:pt x="1875881" y="1536228"/>
                  </a:lnTo>
                  <a:cubicBezTo>
                    <a:pt x="1875881" y="1551236"/>
                    <a:pt x="1863715" y="1563402"/>
                    <a:pt x="1848707" y="1563402"/>
                  </a:cubicBezTo>
                  <a:lnTo>
                    <a:pt x="27174" y="1563402"/>
                  </a:lnTo>
                  <a:cubicBezTo>
                    <a:pt x="19967" y="1563402"/>
                    <a:pt x="13055" y="1560539"/>
                    <a:pt x="7959" y="1555443"/>
                  </a:cubicBezTo>
                  <a:cubicBezTo>
                    <a:pt x="2863" y="1550347"/>
                    <a:pt x="0" y="1543435"/>
                    <a:pt x="0" y="1536228"/>
                  </a:cubicBezTo>
                  <a:lnTo>
                    <a:pt x="0" y="27174"/>
                  </a:lnTo>
                  <a:cubicBezTo>
                    <a:pt x="0" y="12166"/>
                    <a:pt x="12166" y="0"/>
                    <a:pt x="2717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5881" cy="160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985488" y="4147367"/>
            <a:ext cx="6317024" cy="5215239"/>
          </a:xfrm>
          <a:custGeom>
            <a:avLst/>
            <a:gdLst/>
            <a:ahLst/>
            <a:cxnLst/>
            <a:rect l="l" t="t" r="r" b="b"/>
            <a:pathLst>
              <a:path w="6317024" h="5215239">
                <a:moveTo>
                  <a:pt x="0" y="0"/>
                </a:moveTo>
                <a:lnTo>
                  <a:pt x="6317024" y="0"/>
                </a:lnTo>
                <a:lnTo>
                  <a:pt x="6317024" y="5215239"/>
                </a:lnTo>
                <a:lnTo>
                  <a:pt x="0" y="5215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45" t="-11236" r="-5701" b="-729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7519" y="1937224"/>
            <a:ext cx="17566480" cy="19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Przeprowadzenie  </a:t>
            </a:r>
            <a:r>
              <a:rPr lang="en-US" sz="3000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warsztatów dla dzieci</a:t>
            </a: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organizowanych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na Wydziale Inżynierii Środowiska i Energetyki Politechniki Lubelskiej, podczas których dzieci tworzyły bazy do życia na Marsie.</a:t>
            </a:r>
          </a:p>
          <a:p>
            <a:pPr algn="ctr">
              <a:lnSpc>
                <a:spcPts val="3256"/>
              </a:lnSpc>
              <a:spcBef>
                <a:spcPct val="0"/>
              </a:spcBef>
            </a:pPr>
            <a:endParaRPr lang="en-US" sz="3000">
              <a:solidFill>
                <a:srgbClr val="EAEFE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26372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8" name="Freeform 8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59" t="-49267" r="-24434" b="-67391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9923" y="3891275"/>
            <a:ext cx="7122486" cy="5936042"/>
            <a:chOff x="0" y="0"/>
            <a:chExt cx="1875881" cy="156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5881" cy="1563402"/>
            </a:xfrm>
            <a:custGeom>
              <a:avLst/>
              <a:gdLst/>
              <a:ahLst/>
              <a:cxnLst/>
              <a:rect l="l" t="t" r="r" b="b"/>
              <a:pathLst>
                <a:path w="1875881" h="1563402">
                  <a:moveTo>
                    <a:pt x="27174" y="0"/>
                  </a:moveTo>
                  <a:lnTo>
                    <a:pt x="1848707" y="0"/>
                  </a:lnTo>
                  <a:cubicBezTo>
                    <a:pt x="1855914" y="0"/>
                    <a:pt x="1862826" y="2863"/>
                    <a:pt x="1867922" y="7959"/>
                  </a:cubicBezTo>
                  <a:cubicBezTo>
                    <a:pt x="1873018" y="13055"/>
                    <a:pt x="1875881" y="19967"/>
                    <a:pt x="1875881" y="27174"/>
                  </a:cubicBezTo>
                  <a:lnTo>
                    <a:pt x="1875881" y="1536228"/>
                  </a:lnTo>
                  <a:cubicBezTo>
                    <a:pt x="1875881" y="1551236"/>
                    <a:pt x="1863715" y="1563402"/>
                    <a:pt x="1848707" y="1563402"/>
                  </a:cubicBezTo>
                  <a:lnTo>
                    <a:pt x="27174" y="1563402"/>
                  </a:lnTo>
                  <a:cubicBezTo>
                    <a:pt x="19967" y="1563402"/>
                    <a:pt x="13055" y="1560539"/>
                    <a:pt x="7959" y="1555443"/>
                  </a:cubicBezTo>
                  <a:cubicBezTo>
                    <a:pt x="2863" y="1550347"/>
                    <a:pt x="0" y="1543435"/>
                    <a:pt x="0" y="1536228"/>
                  </a:cubicBezTo>
                  <a:lnTo>
                    <a:pt x="0" y="27174"/>
                  </a:lnTo>
                  <a:cubicBezTo>
                    <a:pt x="0" y="12166"/>
                    <a:pt x="12166" y="0"/>
                    <a:pt x="2717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5881" cy="160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7064" y="3891275"/>
            <a:ext cx="7122486" cy="5944283"/>
            <a:chOff x="0" y="0"/>
            <a:chExt cx="1875881" cy="15655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5881" cy="1565572"/>
            </a:xfrm>
            <a:custGeom>
              <a:avLst/>
              <a:gdLst/>
              <a:ahLst/>
              <a:cxnLst/>
              <a:rect l="l" t="t" r="r" b="b"/>
              <a:pathLst>
                <a:path w="1875881" h="1565572">
                  <a:moveTo>
                    <a:pt x="27174" y="0"/>
                  </a:moveTo>
                  <a:lnTo>
                    <a:pt x="1848707" y="0"/>
                  </a:lnTo>
                  <a:cubicBezTo>
                    <a:pt x="1855914" y="0"/>
                    <a:pt x="1862826" y="2863"/>
                    <a:pt x="1867922" y="7959"/>
                  </a:cubicBezTo>
                  <a:cubicBezTo>
                    <a:pt x="1873018" y="13055"/>
                    <a:pt x="1875881" y="19967"/>
                    <a:pt x="1875881" y="27174"/>
                  </a:cubicBezTo>
                  <a:lnTo>
                    <a:pt x="1875881" y="1538398"/>
                  </a:lnTo>
                  <a:cubicBezTo>
                    <a:pt x="1875881" y="1553406"/>
                    <a:pt x="1863715" y="1565572"/>
                    <a:pt x="1848707" y="1565572"/>
                  </a:cubicBezTo>
                  <a:lnTo>
                    <a:pt x="27174" y="1565572"/>
                  </a:lnTo>
                  <a:cubicBezTo>
                    <a:pt x="19967" y="1565572"/>
                    <a:pt x="13055" y="1562709"/>
                    <a:pt x="7959" y="1557613"/>
                  </a:cubicBezTo>
                  <a:cubicBezTo>
                    <a:pt x="2863" y="1552517"/>
                    <a:pt x="0" y="1545605"/>
                    <a:pt x="0" y="1538398"/>
                  </a:cubicBezTo>
                  <a:lnTo>
                    <a:pt x="0" y="27174"/>
                  </a:lnTo>
                  <a:cubicBezTo>
                    <a:pt x="0" y="12166"/>
                    <a:pt x="12166" y="0"/>
                    <a:pt x="27174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75881" cy="1603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099605" y="4326924"/>
            <a:ext cx="6183121" cy="5081225"/>
          </a:xfrm>
          <a:custGeom>
            <a:avLst/>
            <a:gdLst/>
            <a:ahLst/>
            <a:cxnLst/>
            <a:rect l="l" t="t" r="r" b="b"/>
            <a:pathLst>
              <a:path w="6183121" h="5081225">
                <a:moveTo>
                  <a:pt x="0" y="0"/>
                </a:moveTo>
                <a:lnTo>
                  <a:pt x="6183121" y="0"/>
                </a:lnTo>
                <a:lnTo>
                  <a:pt x="6183121" y="5081226"/>
                </a:lnTo>
                <a:lnTo>
                  <a:pt x="0" y="5081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334" b="-989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63750" y="4326924"/>
            <a:ext cx="5969115" cy="5081225"/>
          </a:xfrm>
          <a:custGeom>
            <a:avLst/>
            <a:gdLst/>
            <a:ahLst/>
            <a:cxnLst/>
            <a:rect l="l" t="t" r="r" b="b"/>
            <a:pathLst>
              <a:path w="5969115" h="5081225">
                <a:moveTo>
                  <a:pt x="0" y="0"/>
                </a:moveTo>
                <a:lnTo>
                  <a:pt x="5969115" y="0"/>
                </a:lnTo>
                <a:lnTo>
                  <a:pt x="5969115" y="5081226"/>
                </a:lnTo>
                <a:lnTo>
                  <a:pt x="0" y="5081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61" b="-4517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94319" y="1875470"/>
            <a:ext cx="1566498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Przedstawienie Koła Naukowego eSpace podczas </a:t>
            </a:r>
            <a:r>
              <a:rPr lang="en-US" sz="3000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IV</a:t>
            </a: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00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Targów Kół Naukowych Politechniki Lubelskiej - „Wkręć się w KOŁO!”. </a:t>
            </a: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Podczas których udało nam się pozyskać nowych Członków i wzbudzić zainteresowanie kosmosem wśród studentów.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26372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59" t="-49267" r="-24434" b="-6739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8123" y="3509093"/>
            <a:ext cx="8730835" cy="5749207"/>
            <a:chOff x="0" y="0"/>
            <a:chExt cx="2299479" cy="15141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9479" cy="1514194"/>
            </a:xfrm>
            <a:custGeom>
              <a:avLst/>
              <a:gdLst/>
              <a:ahLst/>
              <a:cxnLst/>
              <a:rect l="l" t="t" r="r" b="b"/>
              <a:pathLst>
                <a:path w="2299479" h="1514194">
                  <a:moveTo>
                    <a:pt x="22168" y="0"/>
                  </a:moveTo>
                  <a:lnTo>
                    <a:pt x="2277311" y="0"/>
                  </a:lnTo>
                  <a:cubicBezTo>
                    <a:pt x="2283190" y="0"/>
                    <a:pt x="2288829" y="2336"/>
                    <a:pt x="2292986" y="6493"/>
                  </a:cubicBezTo>
                  <a:cubicBezTo>
                    <a:pt x="2297144" y="10650"/>
                    <a:pt x="2299479" y="16289"/>
                    <a:pt x="2299479" y="22168"/>
                  </a:cubicBezTo>
                  <a:lnTo>
                    <a:pt x="2299479" y="1492026"/>
                  </a:lnTo>
                  <a:cubicBezTo>
                    <a:pt x="2299479" y="1504269"/>
                    <a:pt x="2289554" y="1514194"/>
                    <a:pt x="2277311" y="1514194"/>
                  </a:cubicBezTo>
                  <a:lnTo>
                    <a:pt x="22168" y="1514194"/>
                  </a:lnTo>
                  <a:cubicBezTo>
                    <a:pt x="16289" y="1514194"/>
                    <a:pt x="10650" y="1511859"/>
                    <a:pt x="6493" y="1507701"/>
                  </a:cubicBezTo>
                  <a:cubicBezTo>
                    <a:pt x="2336" y="1503544"/>
                    <a:pt x="0" y="1497905"/>
                    <a:pt x="0" y="1492026"/>
                  </a:cubicBezTo>
                  <a:lnTo>
                    <a:pt x="0" y="22168"/>
                  </a:lnTo>
                  <a:cubicBezTo>
                    <a:pt x="0" y="16289"/>
                    <a:pt x="2336" y="10650"/>
                    <a:pt x="6493" y="6493"/>
                  </a:cubicBezTo>
                  <a:cubicBezTo>
                    <a:pt x="10650" y="2336"/>
                    <a:pt x="16289" y="0"/>
                    <a:pt x="221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rnd">
              <a:solidFill>
                <a:srgbClr val="EAEF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9479" cy="1552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26372" y="664210"/>
            <a:ext cx="16734044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6200">
                <a:solidFill>
                  <a:srgbClr val="EAEFE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DOTYCHCZASOWE DZIAŁANIA</a:t>
            </a:r>
          </a:p>
        </p:txBody>
      </p:sp>
      <p:sp>
        <p:nvSpPr>
          <p:cNvPr id="6" name="Freeform 6"/>
          <p:cNvSpPr/>
          <p:nvPr/>
        </p:nvSpPr>
        <p:spPr>
          <a:xfrm>
            <a:off x="16691314" y="90027"/>
            <a:ext cx="1422686" cy="654564"/>
          </a:xfrm>
          <a:custGeom>
            <a:avLst/>
            <a:gdLst/>
            <a:ahLst/>
            <a:cxnLst/>
            <a:rect l="l" t="t" r="r" b="b"/>
            <a:pathLst>
              <a:path w="1422686" h="654564">
                <a:moveTo>
                  <a:pt x="0" y="0"/>
                </a:moveTo>
                <a:lnTo>
                  <a:pt x="1422686" y="0"/>
                </a:lnTo>
                <a:lnTo>
                  <a:pt x="1422686" y="654564"/>
                </a:lnTo>
                <a:lnTo>
                  <a:pt x="0" y="654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59" t="-49267" r="-24434" b="-673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9923" y="3946620"/>
            <a:ext cx="7947235" cy="4874154"/>
          </a:xfrm>
          <a:custGeom>
            <a:avLst/>
            <a:gdLst/>
            <a:ahLst/>
            <a:cxnLst/>
            <a:rect l="l" t="t" r="r" b="b"/>
            <a:pathLst>
              <a:path w="7947235" h="4874154">
                <a:moveTo>
                  <a:pt x="0" y="0"/>
                </a:moveTo>
                <a:lnTo>
                  <a:pt x="7947234" y="0"/>
                </a:lnTo>
                <a:lnTo>
                  <a:pt x="7947234" y="4874154"/>
                </a:lnTo>
                <a:lnTo>
                  <a:pt x="0" y="4874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9909" y="2059855"/>
            <a:ext cx="1781409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 Jako Koło Naukowe złożyliśmy także wniosek do programu </a:t>
            </a:r>
            <a:r>
              <a:rPr lang="en-US" sz="3000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Lublin Akademicki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EAEFE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(inicjatywa Urzędu Miasta Lublin)</a:t>
            </a:r>
            <a:r>
              <a:rPr lang="en-US" sz="3000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4004" y="4412530"/>
            <a:ext cx="7153780" cy="3469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EAEFEF"/>
                </a:solidFill>
                <a:latin typeface="Canva Sans"/>
                <a:ea typeface="Canva Sans"/>
                <a:cs typeface="Canva Sans"/>
                <a:sym typeface="Canva Sans"/>
              </a:rPr>
              <a:t>Planowana inicjatywa „Kosmiczny Lublin” ma na celu popularyzację wiedzy o kosmosie oraz rozwijanie pasji naukowych i kompetencji przyszłości wśród mieszkańców Lublina.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357</Words>
  <Application>Microsoft Office PowerPoint</Application>
  <PresentationFormat>Niestandardowy</PresentationFormat>
  <Paragraphs>66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Calibri</vt:lpstr>
      <vt:lpstr>League Spartan</vt:lpstr>
      <vt:lpstr>Canva Sans Italics</vt:lpstr>
      <vt:lpstr>Canva Sans Bold</vt:lpstr>
      <vt:lpstr>Arial</vt:lpstr>
      <vt:lpstr>Canva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Bold Outer Space Presentation</dc:title>
  <dc:creator>Admin</dc:creator>
  <cp:lastModifiedBy>Admin</cp:lastModifiedBy>
  <cp:revision>3</cp:revision>
  <dcterms:created xsi:type="dcterms:W3CDTF">2006-08-16T00:00:00Z</dcterms:created>
  <dcterms:modified xsi:type="dcterms:W3CDTF">2025-12-12T08:25:14Z</dcterms:modified>
  <dc:identifier>DAG6oVJs_fI</dc:identifier>
</cp:coreProperties>
</file>